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7" r:id="rId2"/>
    <p:sldId id="266" r:id="rId3"/>
    <p:sldId id="268" r:id="rId4"/>
    <p:sldId id="259" r:id="rId5"/>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33B"/>
    <a:srgbClr val="989898"/>
    <a:srgbClr val="929292"/>
    <a:srgbClr val="BED1D9"/>
    <a:srgbClr val="696158"/>
    <a:srgbClr val="8C857B"/>
    <a:srgbClr val="99552B"/>
    <a:srgbClr val="F5EEE8"/>
    <a:srgbClr val="E6D5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70"/>
    <p:restoredTop sz="94670"/>
  </p:normalViewPr>
  <p:slideViewPr>
    <p:cSldViewPr snapToGrid="0" snapToObjects="1">
      <p:cViewPr varScale="1">
        <p:scale>
          <a:sx n="116" d="100"/>
          <a:sy n="116"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F1A9F-3F8B-D944-ABC3-6FA58C401DCF}" type="datetimeFigureOut">
              <a:rPr lang="en-US" smtClean="0"/>
              <a:t>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F11A4-6EE8-6B48-8D78-179B646BD8EF}" type="slidenum">
              <a:rPr lang="en-US" smtClean="0"/>
              <a:t>‹#›</a:t>
            </a:fld>
            <a:endParaRPr lang="en-US"/>
          </a:p>
        </p:txBody>
      </p:sp>
    </p:spTree>
    <p:extLst>
      <p:ext uri="{BB962C8B-B14F-4D97-AF65-F5344CB8AC3E}">
        <p14:creationId xmlns:p14="http://schemas.microsoft.com/office/powerpoint/2010/main" val="86439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96e85e6b95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96e85e6b95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96e85e6b95_2_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96e85e6b95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96e85e6b95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0673-8A38-B54C-8A26-AD898704E83B}"/>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FDA4750-7E7A-2846-8495-2F1A67E4B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1C1222E-F5A9-2546-AA68-9CB5BB55CAB4}"/>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4" name="Date Placeholder 3">
            <a:extLst>
              <a:ext uri="{FF2B5EF4-FFF2-40B4-BE49-F238E27FC236}">
                <a16:creationId xmlns:a16="http://schemas.microsoft.com/office/drawing/2014/main" id="{39FD9586-5BE1-0F40-93CF-B39661753378}"/>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5" name="Footer Placeholder 4">
            <a:extLst>
              <a:ext uri="{FF2B5EF4-FFF2-40B4-BE49-F238E27FC236}">
                <a16:creationId xmlns:a16="http://schemas.microsoft.com/office/drawing/2014/main" id="{ECC6D5A2-02E9-D64E-A617-2AB98CDC9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231030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ACB9-5C02-224A-80C7-49D45065CC3E}"/>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15A4DED-71C6-B545-B8B7-35FDD6B1C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8FE6B6-D653-9446-886A-C3F87448A762}"/>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3" name="Date Placeholder 3">
            <a:extLst>
              <a:ext uri="{FF2B5EF4-FFF2-40B4-BE49-F238E27FC236}">
                <a16:creationId xmlns:a16="http://schemas.microsoft.com/office/drawing/2014/main" id="{2887C7BE-0E32-4A42-96AD-66B9D2B8756E}"/>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4" name="Footer Placeholder 4">
            <a:extLst>
              <a:ext uri="{FF2B5EF4-FFF2-40B4-BE49-F238E27FC236}">
                <a16:creationId xmlns:a16="http://schemas.microsoft.com/office/drawing/2014/main" id="{DDFB276C-CC2D-7442-8874-C11387F2C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113986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70BA3-BD39-7448-A872-56DF676CB05C}"/>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7281882-B6F6-BC49-B6B2-A3E20902FC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FD475FF-19C6-B344-938B-A2273C1DCFF1}"/>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3" name="Date Placeholder 3">
            <a:extLst>
              <a:ext uri="{FF2B5EF4-FFF2-40B4-BE49-F238E27FC236}">
                <a16:creationId xmlns:a16="http://schemas.microsoft.com/office/drawing/2014/main" id="{729AE0B5-0FF5-1240-936C-04D93C0F8523}"/>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4" name="Footer Placeholder 4">
            <a:extLst>
              <a:ext uri="{FF2B5EF4-FFF2-40B4-BE49-F238E27FC236}">
                <a16:creationId xmlns:a16="http://schemas.microsoft.com/office/drawing/2014/main" id="{C5815D81-B679-C541-94D6-6E3C73B1E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429355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304800" y="4237568"/>
            <a:ext cx="1422400" cy="243417"/>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2082800" y="4237568"/>
            <a:ext cx="1930400" cy="243417"/>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4368800" y="4237568"/>
            <a:ext cx="1422400" cy="243417"/>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18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861D-EAC5-DA41-BCA2-F316B469BAD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9E8EBF-7140-9C41-9A47-508ED4FBC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5C815C-6D38-D640-8723-F207452B6BD3}"/>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3" name="Date Placeholder 3">
            <a:extLst>
              <a:ext uri="{FF2B5EF4-FFF2-40B4-BE49-F238E27FC236}">
                <a16:creationId xmlns:a16="http://schemas.microsoft.com/office/drawing/2014/main" id="{B5BFA548-D594-8246-9C79-F309B57D4CE3}"/>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4" name="Footer Placeholder 4">
            <a:extLst>
              <a:ext uri="{FF2B5EF4-FFF2-40B4-BE49-F238E27FC236}">
                <a16:creationId xmlns:a16="http://schemas.microsoft.com/office/drawing/2014/main" id="{F26FD225-4A78-224F-87DE-E00DC3484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284596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28A9-4942-4240-8252-F7CFBD07B3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8F2A6-2D73-CF4B-81E4-643CD6A4C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3F6A50D-3593-4647-9819-98960D8ECE1B}"/>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3" name="Date Placeholder 3">
            <a:extLst>
              <a:ext uri="{FF2B5EF4-FFF2-40B4-BE49-F238E27FC236}">
                <a16:creationId xmlns:a16="http://schemas.microsoft.com/office/drawing/2014/main" id="{9A7DB7CA-C214-6C40-93E5-B2612A1C1D9B}"/>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4" name="Footer Placeholder 4">
            <a:extLst>
              <a:ext uri="{FF2B5EF4-FFF2-40B4-BE49-F238E27FC236}">
                <a16:creationId xmlns:a16="http://schemas.microsoft.com/office/drawing/2014/main" id="{ACDB913A-60DF-3E47-932E-C231460F4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316453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DA61-BB3D-974E-BF17-541B8C63E92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D3858F6-8943-F04A-907A-1FBFED3AEB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E8A90-A26F-AD4F-ABAC-9EE6B74624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A30BB93-7A8E-014A-A34E-14ED10B7B6D0}"/>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4" name="Date Placeholder 3">
            <a:extLst>
              <a:ext uri="{FF2B5EF4-FFF2-40B4-BE49-F238E27FC236}">
                <a16:creationId xmlns:a16="http://schemas.microsoft.com/office/drawing/2014/main" id="{5A8D1FAE-56C6-6E4A-A385-4E769014CC18}"/>
              </a:ext>
            </a:extLst>
          </p:cNvPr>
          <p:cNvSpPr>
            <a:spLocks noGrp="1"/>
          </p:cNvSpPr>
          <p:nvPr>
            <p:ph type="dt" sz="half" idx="13"/>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5" name="Footer Placeholder 4">
            <a:extLst>
              <a:ext uri="{FF2B5EF4-FFF2-40B4-BE49-F238E27FC236}">
                <a16:creationId xmlns:a16="http://schemas.microsoft.com/office/drawing/2014/main" id="{487194FD-EF83-9A44-A8F9-0D62A0ECD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385226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83B6-710F-3948-BB39-CD132CEC3E08}"/>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0B28543-A137-3349-BCE3-ED5BFFAD6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68ACC-6AD6-AD41-BBE1-5005E2A2F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387D0-281F-4B45-9BBA-8A9905B6E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50EB4-92A5-A64E-BD98-39802CEC9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80594F8-B5E9-C245-B57F-5B7583EC25AB}"/>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6" name="Date Placeholder 3">
            <a:extLst>
              <a:ext uri="{FF2B5EF4-FFF2-40B4-BE49-F238E27FC236}">
                <a16:creationId xmlns:a16="http://schemas.microsoft.com/office/drawing/2014/main" id="{169D2858-EFF4-5849-9DE1-612E0D2EEFDE}"/>
              </a:ext>
            </a:extLst>
          </p:cNvPr>
          <p:cNvSpPr>
            <a:spLocks noGrp="1"/>
          </p:cNvSpPr>
          <p:nvPr>
            <p:ph type="dt" sz="half" idx="13"/>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7" name="Footer Placeholder 4">
            <a:extLst>
              <a:ext uri="{FF2B5EF4-FFF2-40B4-BE49-F238E27FC236}">
                <a16:creationId xmlns:a16="http://schemas.microsoft.com/office/drawing/2014/main" id="{E37ADA3F-FC34-BF47-A615-641A27E2CC69}"/>
              </a:ext>
            </a:extLst>
          </p:cNvPr>
          <p:cNvSpPr>
            <a:spLocks noGrp="1"/>
          </p:cNvSpPr>
          <p:nvPr>
            <p:ph type="ftr" sz="quarter" idx="14"/>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165687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6F41-7DF7-CD43-8C7D-3B4567AECA36}"/>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2B92850-0D70-3E4A-B50E-022FE7BC95CC}"/>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2" name="Date Placeholder 3">
            <a:extLst>
              <a:ext uri="{FF2B5EF4-FFF2-40B4-BE49-F238E27FC236}">
                <a16:creationId xmlns:a16="http://schemas.microsoft.com/office/drawing/2014/main" id="{03FFAC40-5D33-1844-ACFE-B59F6A88D15F}"/>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3" name="Footer Placeholder 4">
            <a:extLst>
              <a:ext uri="{FF2B5EF4-FFF2-40B4-BE49-F238E27FC236}">
                <a16:creationId xmlns:a16="http://schemas.microsoft.com/office/drawing/2014/main" id="{42E845AA-45FB-814B-BC41-A156AD064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161524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52A685-DA64-FE4F-AD8F-B30CDCB9FCB5}"/>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1" name="Date Placeholder 3">
            <a:extLst>
              <a:ext uri="{FF2B5EF4-FFF2-40B4-BE49-F238E27FC236}">
                <a16:creationId xmlns:a16="http://schemas.microsoft.com/office/drawing/2014/main" id="{69207770-2A74-3644-9667-D5A0A2D8AA0B}"/>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2" name="Footer Placeholder 4">
            <a:extLst>
              <a:ext uri="{FF2B5EF4-FFF2-40B4-BE49-F238E27FC236}">
                <a16:creationId xmlns:a16="http://schemas.microsoft.com/office/drawing/2014/main" id="{EB32B95A-5A39-914B-9F70-F3DDE7BB8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286904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305A-3993-074B-83A8-8D542FE8684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942E25C-AAEB-C946-859D-2D1D900AB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44566-8E06-CC4B-BA70-470F63616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0A168C6-2A0F-EA44-AEF3-0E6D3C7B020B}"/>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4" name="Date Placeholder 3">
            <a:extLst>
              <a:ext uri="{FF2B5EF4-FFF2-40B4-BE49-F238E27FC236}">
                <a16:creationId xmlns:a16="http://schemas.microsoft.com/office/drawing/2014/main" id="{46D276C8-93BA-C243-862E-09132F3E90E9}"/>
              </a:ext>
            </a:extLst>
          </p:cNvPr>
          <p:cNvSpPr>
            <a:spLocks noGrp="1"/>
          </p:cNvSpPr>
          <p:nvPr>
            <p:ph type="dt" sz="half" idx="13"/>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5" name="Footer Placeholder 4">
            <a:extLst>
              <a:ext uri="{FF2B5EF4-FFF2-40B4-BE49-F238E27FC236}">
                <a16:creationId xmlns:a16="http://schemas.microsoft.com/office/drawing/2014/main" id="{36E31531-730D-2247-B8E2-D38810CB4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260572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323E-6E70-E140-B03B-6FC11685398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86D6CFA-FA72-1244-82F5-8D8F71AD0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12A32-03FB-4446-9E9E-1433CF97B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2F25720-9D08-A34C-81D9-CF58AA191160}"/>
              </a:ext>
            </a:extLst>
          </p:cNvPr>
          <p:cNvSpPr>
            <a:spLocks noGrp="1"/>
          </p:cNvSpPr>
          <p:nvPr>
            <p:ph type="sldNum" sz="quarter" idx="12"/>
          </p:nvPr>
        </p:nvSpPr>
        <p:spPr>
          <a:xfrm>
            <a:off x="8610600" y="6356350"/>
            <a:ext cx="2743200" cy="365125"/>
          </a:xfrm>
          <a:prstGeom prst="rect">
            <a:avLst/>
          </a:prstGeom>
        </p:spPr>
        <p:txBody>
          <a:bodyPr/>
          <a:lstStyle/>
          <a:p>
            <a:fld id="{AB047E61-72F5-4343-B0FC-2E77457ADC1B}" type="slidenum">
              <a:rPr lang="en-US" smtClean="0"/>
              <a:t>‹#›</a:t>
            </a:fld>
            <a:endParaRPr lang="en-US"/>
          </a:p>
        </p:txBody>
      </p:sp>
      <p:sp>
        <p:nvSpPr>
          <p:cNvPr id="14" name="Date Placeholder 3">
            <a:extLst>
              <a:ext uri="{FF2B5EF4-FFF2-40B4-BE49-F238E27FC236}">
                <a16:creationId xmlns:a16="http://schemas.microsoft.com/office/drawing/2014/main" id="{E2DB7F9D-3497-2D49-B085-103138F2D993}"/>
              </a:ext>
            </a:extLst>
          </p:cNvPr>
          <p:cNvSpPr>
            <a:spLocks noGrp="1"/>
          </p:cNvSpPr>
          <p:nvPr>
            <p:ph type="dt" sz="half" idx="13"/>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15" name="Footer Placeholder 4">
            <a:extLst>
              <a:ext uri="{FF2B5EF4-FFF2-40B4-BE49-F238E27FC236}">
                <a16:creationId xmlns:a16="http://schemas.microsoft.com/office/drawing/2014/main" id="{B0BFF5DD-E055-A74E-B313-C330D8FF5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spTree>
    <p:extLst>
      <p:ext uri="{BB962C8B-B14F-4D97-AF65-F5344CB8AC3E}">
        <p14:creationId xmlns:p14="http://schemas.microsoft.com/office/powerpoint/2010/main" val="270474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0A29-2C9E-CA4B-AF56-522C7E139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678497-3117-C245-9A80-8854D9437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BC858C-AA93-4347-B5F5-664B14B42490}"/>
              </a:ext>
            </a:extLst>
          </p:cNvPr>
          <p:cNvSpPr>
            <a:spLocks noGrp="1"/>
          </p:cNvSpPr>
          <p:nvPr>
            <p:ph type="dt" sz="half" idx="2"/>
          </p:nvPr>
        </p:nvSpPr>
        <p:spPr>
          <a:xfrm>
            <a:off x="838199" y="6356350"/>
            <a:ext cx="2253793" cy="365125"/>
          </a:xfrm>
          <a:prstGeom prst="rect">
            <a:avLst/>
          </a:prstGeom>
        </p:spPr>
        <p:txBody>
          <a:bodyPr vert="horz" lIns="91440" tIns="45720" rIns="91440" bIns="45720" rtlCol="0" anchor="ctr"/>
          <a:lstStyle>
            <a:lvl1pPr algn="l">
              <a:defRPr sz="700" b="0" i="0" spc="0">
                <a:solidFill>
                  <a:srgbClr val="989898"/>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 2022 Head High Wines, Sonoma, CA </a:t>
            </a:r>
            <a:endParaRPr lang="en-US" dirty="0"/>
          </a:p>
        </p:txBody>
      </p:sp>
      <p:sp>
        <p:nvSpPr>
          <p:cNvPr id="5" name="Footer Placeholder 4">
            <a:extLst>
              <a:ext uri="{FF2B5EF4-FFF2-40B4-BE49-F238E27FC236}">
                <a16:creationId xmlns:a16="http://schemas.microsoft.com/office/drawing/2014/main" id="{099F0DB7-F8E4-5E41-AAA5-64FBC3EE3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700" b="1" i="0" kern="1200" spc="300">
                <a:solidFill>
                  <a:srgbClr val="CB333B"/>
                </a:solidFill>
                <a:latin typeface="Sweet Sans Pro" panose="02000000000000000000" pitchFamily="2" charset="77"/>
                <a:ea typeface="Verdana" panose="020B0604030504040204" pitchFamily="34" charset="0"/>
                <a:cs typeface="Verdana" panose="020B0604030504040204" pitchFamily="34" charset="0"/>
              </a:defRPr>
            </a:lvl1pPr>
          </a:lstStyle>
          <a:p>
            <a:r>
              <a:rPr lang="en-US"/>
              <a:t>WWW.HEADHIGHWINES.COM</a:t>
            </a:r>
            <a:endParaRPr lang="en-US" dirty="0"/>
          </a:p>
        </p:txBody>
      </p:sp>
      <p:pic>
        <p:nvPicPr>
          <p:cNvPr id="7" name="Picture 6">
            <a:extLst>
              <a:ext uri="{FF2B5EF4-FFF2-40B4-BE49-F238E27FC236}">
                <a16:creationId xmlns:a16="http://schemas.microsoft.com/office/drawing/2014/main" id="{1B6E2464-2B9E-314B-A01B-C623C7604058}"/>
              </a:ext>
            </a:extLst>
          </p:cNvPr>
          <p:cNvPicPr>
            <a:picLocks noChangeAspect="1"/>
          </p:cNvPicPr>
          <p:nvPr userDrawn="1"/>
        </p:nvPicPr>
        <p:blipFill>
          <a:blip r:embed="rId14">
            <a:alphaModFix amt="35000"/>
          </a:blip>
          <a:srcRect/>
          <a:stretch/>
        </p:blipFill>
        <p:spPr>
          <a:xfrm>
            <a:off x="11348697" y="5930099"/>
            <a:ext cx="489399" cy="85250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81D982D-2FE2-D946-8206-FA43FD71F124}"/>
              </a:ext>
            </a:extLst>
          </p:cNvPr>
          <p:cNvPicPr>
            <a:picLocks noChangeAspect="1"/>
          </p:cNvPicPr>
          <p:nvPr userDrawn="1"/>
        </p:nvPicPr>
        <p:blipFill>
          <a:blip r:embed="rId15">
            <a:alphaModFix amt="5000"/>
          </a:blip>
          <a:stretch>
            <a:fillRect/>
          </a:stretch>
        </p:blipFill>
        <p:spPr>
          <a:xfrm>
            <a:off x="4902200" y="681037"/>
            <a:ext cx="2387600" cy="4903107"/>
          </a:xfrm>
          <a:prstGeom prst="rect">
            <a:avLst/>
          </a:prstGeom>
        </p:spPr>
      </p:pic>
    </p:spTree>
    <p:extLst>
      <p:ext uri="{BB962C8B-B14F-4D97-AF65-F5344CB8AC3E}">
        <p14:creationId xmlns:p14="http://schemas.microsoft.com/office/powerpoint/2010/main" val="215431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400" b="0" i="0" kern="1200" spc="300">
          <a:solidFill>
            <a:srgbClr val="CB333B"/>
          </a:solidFill>
          <a:latin typeface="Sweet Sans Pro Medium"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Sweet Sans Pro"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weet Sans Pro" panose="02000000000000000000" pitchFamily="2" charset="77"/>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Sweet Sans Pro" panose="02000000000000000000" pitchFamily="2" charset="77"/>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Sweet Sans Pro" panose="02000000000000000000" pitchFamily="2" charset="77"/>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Sweet Sans Pro" panose="02000000000000000000" pitchFamily="2" charset="77"/>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a-trees.org/pages/ocean-positive-brands" TargetMode="External"/><Relationship Id="rId2" Type="http://schemas.openxmlformats.org/officeDocument/2006/relationships/hyperlink" Target="https://sea-trees.org/pages/brand-partnerships" TargetMode="External"/><Relationship Id="rId1" Type="http://schemas.openxmlformats.org/officeDocument/2006/relationships/slideLayout" Target="../slideLayouts/slideLayout2.xml"/><Relationship Id="rId6" Type="http://schemas.openxmlformats.org/officeDocument/2006/relationships/hyperlink" Target="https://sea-trees.org/pages/project-waiwai" TargetMode="External"/><Relationship Id="rId5" Type="http://schemas.openxmlformats.org/officeDocument/2006/relationships/hyperlink" Target="https://sea-trees.org/pages/palos-verdes-kelp" TargetMode="External"/><Relationship Id="rId4" Type="http://schemas.openxmlformats.org/officeDocument/2006/relationships/hyperlink" Target="https://youtu.be/i81rXzkkLh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outdoor, wave&#10;&#10;Description automatically generated">
            <a:extLst>
              <a:ext uri="{FF2B5EF4-FFF2-40B4-BE49-F238E27FC236}">
                <a16:creationId xmlns:a16="http://schemas.microsoft.com/office/drawing/2014/main" id="{F134A610-B6CE-F1FE-4E27-A074CCC8A13B}"/>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64222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EED4-AFDA-8D47-94B5-E14D3D556AA7}"/>
              </a:ext>
            </a:extLst>
          </p:cNvPr>
          <p:cNvSpPr>
            <a:spLocks noGrp="1"/>
          </p:cNvSpPr>
          <p:nvPr>
            <p:ph type="title"/>
          </p:nvPr>
        </p:nvSpPr>
        <p:spPr/>
        <p:txBody>
          <a:bodyPr/>
          <a:lstStyle/>
          <a:p>
            <a:r>
              <a:rPr lang="en-US" dirty="0"/>
              <a:t>THE BRAND ETHOS</a:t>
            </a:r>
          </a:p>
        </p:txBody>
      </p:sp>
      <p:sp>
        <p:nvSpPr>
          <p:cNvPr id="10" name="TextBox 9">
            <a:extLst>
              <a:ext uri="{FF2B5EF4-FFF2-40B4-BE49-F238E27FC236}">
                <a16:creationId xmlns:a16="http://schemas.microsoft.com/office/drawing/2014/main" id="{87496A7F-C6EA-1641-A2D9-F23DDF1F4BB8}"/>
              </a:ext>
            </a:extLst>
          </p:cNvPr>
          <p:cNvSpPr txBox="1"/>
          <p:nvPr/>
        </p:nvSpPr>
        <p:spPr>
          <a:xfrm>
            <a:off x="828915" y="1465990"/>
            <a:ext cx="10888978" cy="1231106"/>
          </a:xfrm>
          <a:prstGeom prst="rect">
            <a:avLst/>
          </a:prstGeom>
          <a:noFill/>
        </p:spPr>
        <p:txBody>
          <a:bodyPr wrap="square">
            <a:spAutoFit/>
          </a:bodyPr>
          <a:lstStyle/>
          <a:p>
            <a:pPr lvl="0"/>
            <a:r>
              <a:rPr lang="en-US" dirty="0">
                <a:latin typeface="Sweet Sans Pro Medium" panose="02000000000000000000" pitchFamily="2" charset="77"/>
                <a:ea typeface="Verdana" panose="020B0604030504040204" pitchFamily="34" charset="0"/>
                <a:cs typeface="Verdana" panose="020B0604030504040204" pitchFamily="34" charset="0"/>
              </a:rPr>
              <a:t>True expressions of Sonoma County</a:t>
            </a:r>
          </a:p>
          <a:p>
            <a:pPr lvl="0"/>
            <a:r>
              <a:rPr lang="en-US" sz="1400" dirty="0">
                <a:solidFill>
                  <a:schemeClr val="bg1">
                    <a:lumMod val="50000"/>
                  </a:schemeClr>
                </a:solidFill>
                <a:latin typeface="+mj-lt"/>
              </a:rPr>
              <a:t>We are passionate about crafting small batch wines expressive of the unique clones and AVA's reflected in our Sonoma County Pinot Noir. Overseeing our vineyard operations is Rob Harris who has been farming grapes for us for over a dozen years. He sources the fruit for Head High Wines from like-minded, select growers in Sonoma County with a dedication to finding the highest quality fruit that embodies the coastal influence of this growing region. </a:t>
            </a:r>
          </a:p>
        </p:txBody>
      </p:sp>
      <p:sp>
        <p:nvSpPr>
          <p:cNvPr id="23" name="TextBox 22">
            <a:extLst>
              <a:ext uri="{FF2B5EF4-FFF2-40B4-BE49-F238E27FC236}">
                <a16:creationId xmlns:a16="http://schemas.microsoft.com/office/drawing/2014/main" id="{D231F6AB-C994-0C4D-989B-F711B2D768E0}"/>
              </a:ext>
            </a:extLst>
          </p:cNvPr>
          <p:cNvSpPr txBox="1"/>
          <p:nvPr/>
        </p:nvSpPr>
        <p:spPr>
          <a:xfrm>
            <a:off x="828915" y="3045883"/>
            <a:ext cx="10359348" cy="1354217"/>
          </a:xfrm>
          <a:prstGeom prst="rect">
            <a:avLst/>
          </a:prstGeom>
          <a:noFill/>
        </p:spPr>
        <p:txBody>
          <a:bodyPr wrap="square">
            <a:spAutoFit/>
          </a:bodyPr>
          <a:lstStyle/>
          <a:p>
            <a:pPr lvl="0"/>
            <a:r>
              <a:rPr lang="en-US" dirty="0">
                <a:latin typeface="Sweet Sans Pro Medium" panose="02000000000000000000" pitchFamily="2" charset="77"/>
                <a:ea typeface="Verdana" panose="020B0604030504040204" pitchFamily="34" charset="0"/>
                <a:cs typeface="Verdana" panose="020B0604030504040204" pitchFamily="34" charset="0"/>
              </a:rPr>
              <a:t>The ocean is at the heart of it all</a:t>
            </a:r>
          </a:p>
          <a:p>
            <a:r>
              <a:rPr lang="en-US" sz="1400" dirty="0">
                <a:solidFill>
                  <a:schemeClr val="bg1">
                    <a:lumMod val="50000"/>
                  </a:schemeClr>
                </a:solidFill>
                <a:latin typeface="+mj-lt"/>
              </a:rPr>
              <a:t>Sonoma County’s proximity to the Pacific Ocean in the fog corridor offers warm summer days, and cool nights creating the perfect growing region for our wines. We produce local wines made from unique combinations of the sun, earth and sea.</a:t>
            </a:r>
          </a:p>
          <a:p>
            <a:endParaRPr lang="en-US" sz="800" dirty="0">
              <a:solidFill>
                <a:schemeClr val="bg1">
                  <a:lumMod val="50000"/>
                </a:schemeClr>
              </a:solidFill>
              <a:latin typeface="+mj-lt"/>
            </a:endParaRPr>
          </a:p>
          <a:p>
            <a:r>
              <a:rPr lang="en-US" sz="1400" dirty="0">
                <a:solidFill>
                  <a:schemeClr val="bg1">
                    <a:lumMod val="50000"/>
                  </a:schemeClr>
                </a:solidFill>
                <a:latin typeface="+mj-lt"/>
              </a:rPr>
              <a:t>We are committed to the greater good of the ocean through our name. Head High is a term for the perfect surfing wave. We donate a percentage of the sale of each bottle of Head High Wines to environmental projects that support a cleaner ocean and healthier earth. </a:t>
            </a:r>
          </a:p>
        </p:txBody>
      </p:sp>
      <p:sp>
        <p:nvSpPr>
          <p:cNvPr id="21" name="TextBox 20">
            <a:extLst>
              <a:ext uri="{FF2B5EF4-FFF2-40B4-BE49-F238E27FC236}">
                <a16:creationId xmlns:a16="http://schemas.microsoft.com/office/drawing/2014/main" id="{CC7121DE-C9EC-D36E-7F26-67E374A70EEE}"/>
              </a:ext>
            </a:extLst>
          </p:cNvPr>
          <p:cNvSpPr txBox="1"/>
          <p:nvPr/>
        </p:nvSpPr>
        <p:spPr>
          <a:xfrm>
            <a:off x="828915" y="4654447"/>
            <a:ext cx="10524885" cy="1231106"/>
          </a:xfrm>
          <a:prstGeom prst="rect">
            <a:avLst/>
          </a:prstGeom>
          <a:noFill/>
        </p:spPr>
        <p:txBody>
          <a:bodyPr wrap="square">
            <a:spAutoFit/>
          </a:bodyPr>
          <a:lstStyle/>
          <a:p>
            <a:pPr lvl="0"/>
            <a:r>
              <a:rPr lang="en-US" dirty="0">
                <a:latin typeface="Sweet Sans Pro Medium" panose="02000000000000000000" pitchFamily="2" charset="77"/>
                <a:ea typeface="Verdana" panose="020B0604030504040204" pitchFamily="34" charset="0"/>
                <a:cs typeface="Verdana" panose="020B0604030504040204" pitchFamily="34" charset="0"/>
              </a:rPr>
              <a:t>Authentic qualities</a:t>
            </a:r>
          </a:p>
          <a:p>
            <a:pPr lvl="0"/>
            <a:r>
              <a:rPr lang="en-US" sz="1400" dirty="0">
                <a:solidFill>
                  <a:schemeClr val="bg1">
                    <a:lumMod val="50000"/>
                  </a:schemeClr>
                </a:solidFill>
                <a:latin typeface="+mj-lt"/>
              </a:rPr>
              <a:t>Our winemaker Britt Richards takes a minimal approach to making these wines, focused on bringing out the qualities of the fruit. Our vineyards are planted with many of the same clonal selections, each one producing a different result based on the diversity of weather throughout Sonoma County. This results in a dynamic vineyard blend of each varietal based on its proximity to the ocean breezes so integral in growing Chardonnay and Pinot Noir.</a:t>
            </a:r>
          </a:p>
        </p:txBody>
      </p:sp>
    </p:spTree>
    <p:extLst>
      <p:ext uri="{BB962C8B-B14F-4D97-AF65-F5344CB8AC3E}">
        <p14:creationId xmlns:p14="http://schemas.microsoft.com/office/powerpoint/2010/main" val="141550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8A68-E359-B38A-0B32-CD263945EA30}"/>
              </a:ext>
            </a:extLst>
          </p:cNvPr>
          <p:cNvSpPr>
            <a:spLocks noGrp="1"/>
          </p:cNvSpPr>
          <p:nvPr>
            <p:ph type="title"/>
          </p:nvPr>
        </p:nvSpPr>
        <p:spPr/>
        <p:txBody>
          <a:bodyPr/>
          <a:lstStyle/>
          <a:p>
            <a:r>
              <a:rPr lang="en-US" dirty="0"/>
              <a:t>VERIFIED CLIMATE NEUTRAL</a:t>
            </a:r>
          </a:p>
        </p:txBody>
      </p:sp>
      <p:sp>
        <p:nvSpPr>
          <p:cNvPr id="3" name="Content Placeholder 2">
            <a:extLst>
              <a:ext uri="{FF2B5EF4-FFF2-40B4-BE49-F238E27FC236}">
                <a16:creationId xmlns:a16="http://schemas.microsoft.com/office/drawing/2014/main" id="{3A51EA57-639B-654E-3EA8-77565040B65B}"/>
              </a:ext>
            </a:extLst>
          </p:cNvPr>
          <p:cNvSpPr>
            <a:spLocks noGrp="1"/>
          </p:cNvSpPr>
          <p:nvPr>
            <p:ph idx="1"/>
          </p:nvPr>
        </p:nvSpPr>
        <p:spPr>
          <a:xfrm>
            <a:off x="838200" y="1416204"/>
            <a:ext cx="11026698" cy="5441795"/>
          </a:xfrm>
        </p:spPr>
        <p:txBody>
          <a:bodyPr>
            <a:normAutofit fontScale="85000" lnSpcReduction="20000"/>
          </a:bodyPr>
          <a:lstStyle/>
          <a:p>
            <a:pPr marL="0" marR="0" indent="0" algn="l">
              <a:spcBef>
                <a:spcPts val="0"/>
              </a:spcBef>
              <a:spcAft>
                <a:spcPts val="0"/>
              </a:spcAft>
              <a:buNone/>
            </a:pPr>
            <a:r>
              <a:rPr lang="en-US" sz="2600" dirty="0">
                <a:latin typeface="Sweet Sans Pro Medium" panose="02000000000000000000" pitchFamily="2" charset="77"/>
                <a:ea typeface="Verdana" panose="020B0604030504040204" pitchFamily="34" charset="0"/>
                <a:cs typeface="Verdana" panose="020B0604030504040204" pitchFamily="34" charset="0"/>
              </a:rPr>
              <a:t>Sustainable Surf Partnership</a:t>
            </a:r>
            <a:endParaRPr lang="en-US" sz="260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1600" b="0" i="0" u="none" strike="noStrike" dirty="0">
                <a:solidFill>
                  <a:schemeClr val="bg1">
                    <a:lumMod val="50000"/>
                  </a:schemeClr>
                </a:solidFill>
                <a:effectLst/>
                <a:latin typeface="+mj-lt"/>
              </a:rPr>
              <a:t>Head High Wines donates a portion of the proceeds of every bottle of wine sold globally to restore ocean health. We have donated over $100,000 towards reversing climate change and continue to expand our partnership with supporting the </a:t>
            </a:r>
            <a:r>
              <a:rPr lang="en-US" sz="1600" b="0" i="0" u="none" strike="noStrike" dirty="0" err="1">
                <a:solidFill>
                  <a:schemeClr val="bg1">
                    <a:lumMod val="50000"/>
                  </a:schemeClr>
                </a:solidFill>
                <a:effectLst/>
                <a:latin typeface="+mj-lt"/>
              </a:rPr>
              <a:t>SeaTrees</a:t>
            </a:r>
            <a:r>
              <a:rPr lang="en-US" sz="1600" b="0" i="0" u="none" strike="noStrike" dirty="0">
                <a:solidFill>
                  <a:schemeClr val="bg1">
                    <a:lumMod val="50000"/>
                  </a:schemeClr>
                </a:solidFill>
                <a:effectLst/>
                <a:latin typeface="+mj-lt"/>
              </a:rPr>
              <a:t> by Sustainable Surf projects along the coast of California, the Hawaiian Islands and around the world. </a:t>
            </a:r>
            <a:r>
              <a:rPr lang="en-US" sz="1600" b="0" i="0" u="sng" strike="noStrike" dirty="0">
                <a:solidFill>
                  <a:schemeClr val="bg1">
                    <a:lumMod val="50000"/>
                  </a:schemeClr>
                </a:solidFill>
                <a:effectLst/>
                <a:latin typeface="+mj-lt"/>
                <a:hlinkClick r:id="rId2" tooltip="https://sea-trees.org/pages/brand-partnerships">
                  <a:extLst>
                    <a:ext uri="{A12FA001-AC4F-418D-AE19-62706E023703}">
                      <ahyp:hlinkClr xmlns:ahyp="http://schemas.microsoft.com/office/drawing/2018/hyperlinkcolor" val="tx"/>
                    </a:ext>
                  </a:extLst>
                </a:hlinkClick>
              </a:rPr>
              <a:t>https://sea-trees.org/pages/brand-partnerships</a:t>
            </a:r>
            <a:endParaRPr lang="en-US" sz="1600" b="0" i="0" u="none" strike="noStrike" dirty="0">
              <a:solidFill>
                <a:schemeClr val="bg1">
                  <a:lumMod val="50000"/>
                </a:schemeClr>
              </a:solidFill>
              <a:effectLst/>
              <a:latin typeface="+mj-lt"/>
            </a:endParaRPr>
          </a:p>
          <a:p>
            <a:pPr marL="0" marR="0" indent="0" algn="l">
              <a:spcBef>
                <a:spcPts val="0"/>
              </a:spcBef>
              <a:spcAft>
                <a:spcPts val="0"/>
              </a:spcAft>
              <a:buNone/>
            </a:pPr>
            <a:r>
              <a:rPr lang="en-US" sz="1800" b="0" i="0" u="none" strike="noStrike" dirty="0">
                <a:solidFill>
                  <a:schemeClr val="bg1">
                    <a:lumMod val="50000"/>
                  </a:schemeClr>
                </a:solidFill>
                <a:effectLst/>
                <a:latin typeface="Calibri" panose="020F0502020204030204" pitchFamily="34" charset="0"/>
              </a:rPr>
              <a:t> </a:t>
            </a:r>
          </a:p>
          <a:p>
            <a:pPr marL="0" marR="0" indent="0" algn="l">
              <a:spcBef>
                <a:spcPts val="0"/>
              </a:spcBef>
              <a:spcAft>
                <a:spcPts val="0"/>
              </a:spcAft>
              <a:buNone/>
            </a:pPr>
            <a:endParaRPr lang="en-US" sz="2300" dirty="0">
              <a:latin typeface="Sweet Sans Pro Medium" panose="02000000000000000000" pitchFamily="2" charset="77"/>
              <a:ea typeface="Verdana" panose="020B0604030504040204" pitchFamily="34" charset="0"/>
              <a:cs typeface="Verdana" panose="020B0604030504040204" pitchFamily="34" charset="0"/>
            </a:endParaRPr>
          </a:p>
          <a:p>
            <a:pPr marL="0" marR="0" indent="0" algn="l">
              <a:spcBef>
                <a:spcPts val="0"/>
              </a:spcBef>
              <a:spcAft>
                <a:spcPts val="0"/>
              </a:spcAft>
              <a:buNone/>
            </a:pPr>
            <a:r>
              <a:rPr lang="en-US" sz="2300" dirty="0">
                <a:latin typeface="Sweet Sans Pro Medium" panose="02000000000000000000" pitchFamily="2" charset="77"/>
                <a:ea typeface="Verdana" panose="020B0604030504040204" pitchFamily="34" charset="0"/>
                <a:cs typeface="Verdana" panose="020B0604030504040204" pitchFamily="34" charset="0"/>
              </a:rPr>
              <a:t>Ocean Positive Brand Certification—Verified Climate Neutral</a:t>
            </a:r>
            <a:endParaRPr lang="en-US" sz="2300" b="0"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1600" b="0" i="0" u="none" strike="noStrike" dirty="0">
                <a:solidFill>
                  <a:schemeClr val="bg1">
                    <a:lumMod val="50000"/>
                  </a:schemeClr>
                </a:solidFill>
                <a:effectLst/>
                <a:latin typeface="+mj-lt"/>
              </a:rPr>
              <a:t>Sustainable Surf measures the impact of each brand using the United Nations Sustainable Development Goals.  Head High Wines has eliminated our carbon footprint. The certification as an Ocean Positive brand verifies that we are taking action to sequester more carbon emissions than we’re creating - having a positive impact on the ocean and the life it supports.	</a:t>
            </a:r>
            <a:r>
              <a:rPr lang="en-US" sz="1600" b="0" i="0" u="sng" strike="noStrike" dirty="0">
                <a:solidFill>
                  <a:schemeClr val="bg1">
                    <a:lumMod val="50000"/>
                  </a:schemeClr>
                </a:solidFill>
                <a:effectLst/>
                <a:latin typeface="+mj-lt"/>
                <a:hlinkClick r:id="rId3" tooltip="https://sea-trees.org/pages/ocean-positive-brands">
                  <a:extLst>
                    <a:ext uri="{A12FA001-AC4F-418D-AE19-62706E023703}">
                      <ahyp:hlinkClr xmlns:ahyp="http://schemas.microsoft.com/office/drawing/2018/hyperlinkcolor" val="tx"/>
                    </a:ext>
                  </a:extLst>
                </a:hlinkClick>
              </a:rPr>
              <a:t>https://sea-trees.org/pages/ocean-positive-brands</a:t>
            </a:r>
            <a:endParaRPr lang="en-US" sz="1600" b="0" i="0" u="none" strike="noStrike" dirty="0">
              <a:solidFill>
                <a:schemeClr val="bg1">
                  <a:lumMod val="50000"/>
                </a:schemeClr>
              </a:solidFill>
              <a:effectLst/>
              <a:latin typeface="+mj-lt"/>
            </a:endParaRPr>
          </a:p>
          <a:p>
            <a:pPr marL="0" marR="0" indent="0" algn="l">
              <a:spcBef>
                <a:spcPts val="0"/>
              </a:spcBef>
              <a:spcAft>
                <a:spcPts val="0"/>
              </a:spcAft>
              <a:buNone/>
            </a:pPr>
            <a:r>
              <a:rPr lang="en-US" sz="1800" b="0" i="0" u="none" strike="noStrike" dirty="0">
                <a:solidFill>
                  <a:srgbClr val="000000"/>
                </a:solidFill>
                <a:effectLst/>
                <a:latin typeface="Calibri" panose="020F0502020204030204" pitchFamily="34" charset="0"/>
              </a:rPr>
              <a:t> </a:t>
            </a:r>
          </a:p>
          <a:p>
            <a:pPr marL="0" marR="0" indent="0" algn="l">
              <a:spcBef>
                <a:spcPts val="0"/>
              </a:spcBef>
              <a:spcAft>
                <a:spcPts val="0"/>
              </a:spcAft>
              <a:buNone/>
            </a:pPr>
            <a:endParaRPr lang="en-US" sz="2300" dirty="0">
              <a:latin typeface="Sweet Sans Pro Medium" panose="02000000000000000000" pitchFamily="2" charset="77"/>
              <a:ea typeface="Verdana" panose="020B0604030504040204" pitchFamily="34" charset="0"/>
              <a:cs typeface="Verdana" panose="020B0604030504040204" pitchFamily="34" charset="0"/>
            </a:endParaRPr>
          </a:p>
          <a:p>
            <a:pPr marL="0" marR="0" indent="0" algn="l">
              <a:spcBef>
                <a:spcPts val="0"/>
              </a:spcBef>
              <a:spcAft>
                <a:spcPts val="0"/>
              </a:spcAft>
              <a:buNone/>
            </a:pPr>
            <a:r>
              <a:rPr lang="en-US" sz="2300" dirty="0">
                <a:latin typeface="Sweet Sans Pro Medium" panose="02000000000000000000" pitchFamily="2" charset="77"/>
                <a:ea typeface="Verdana" panose="020B0604030504040204" pitchFamily="34" charset="0"/>
                <a:cs typeface="Verdana" panose="020B0604030504040204" pitchFamily="34" charset="0"/>
              </a:rPr>
              <a:t>Shared Core Values </a:t>
            </a:r>
          </a:p>
          <a:p>
            <a:pPr marL="0" marR="0" indent="0" algn="l">
              <a:spcBef>
                <a:spcPts val="0"/>
              </a:spcBef>
              <a:spcAft>
                <a:spcPts val="0"/>
              </a:spcAft>
              <a:buNone/>
            </a:pPr>
            <a:r>
              <a:rPr lang="en-US" sz="1800" b="0" i="0" u="none" strike="noStrike" dirty="0">
                <a:solidFill>
                  <a:schemeClr val="bg1">
                    <a:lumMod val="50000"/>
                  </a:schemeClr>
                </a:solidFill>
                <a:effectLst/>
                <a:latin typeface="+mj-lt"/>
              </a:rPr>
              <a:t>We seek out accounts that respect and support our compassion to our community and the earth, who share similar core values such as traceable local fish sourcing, sustainably farmed ingredients and food recycling programs. Several specific choices that make our brand environmentally sound include sourcing the glass for our wine bottles locally within 100 miles from the winery, utilizing screw cap closures to minimize cork use and silk screening our labels to avoid additional use of paper and petroleum-based inks that are unrecyclable. Our relationships with like-minded businesses to connect us at a meaningful level. We consider each placement of our wines as an on-going partnership and appreciate the opportunity to share mutual successes.</a:t>
            </a:r>
          </a:p>
          <a:p>
            <a:pPr marL="0" marR="0" indent="0" algn="l">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marL="0" marR="0" indent="0" algn="l">
              <a:spcBef>
                <a:spcPts val="0"/>
              </a:spcBef>
              <a:spcAft>
                <a:spcPts val="0"/>
              </a:spcAft>
              <a:buNone/>
            </a:pPr>
            <a:r>
              <a:rPr lang="en-US" sz="1800" b="0" i="0" u="none" strike="noStrike" dirty="0">
                <a:solidFill>
                  <a:srgbClr val="000000"/>
                </a:solidFill>
                <a:effectLst/>
                <a:latin typeface="Calibri" panose="020F0502020204030204" pitchFamily="34" charset="0"/>
              </a:rPr>
              <a:t> </a:t>
            </a:r>
          </a:p>
          <a:p>
            <a:pPr marL="0" marR="0" indent="0" algn="l">
              <a:spcBef>
                <a:spcPts val="0"/>
              </a:spcBef>
              <a:spcAft>
                <a:spcPts val="0"/>
              </a:spcAft>
              <a:buNone/>
            </a:pPr>
            <a:r>
              <a:rPr lang="en-US" sz="2300" dirty="0" err="1">
                <a:latin typeface="Sweet Sans Pro Medium" panose="02000000000000000000" pitchFamily="2" charset="77"/>
                <a:ea typeface="Verdana" panose="020B0604030504040204" pitchFamily="34" charset="0"/>
                <a:cs typeface="Verdana" panose="020B0604030504040204" pitchFamily="34" charset="0"/>
              </a:rPr>
              <a:t>SeaTrees</a:t>
            </a:r>
            <a:r>
              <a:rPr lang="en-US" sz="2300" dirty="0">
                <a:latin typeface="Sweet Sans Pro Medium" panose="02000000000000000000" pitchFamily="2" charset="77"/>
                <a:ea typeface="Verdana" panose="020B0604030504040204" pitchFamily="34" charset="0"/>
                <a:cs typeface="Verdana" panose="020B0604030504040204" pitchFamily="34" charset="0"/>
              </a:rPr>
              <a:t> Projects Supported by Head High Wines</a:t>
            </a:r>
          </a:p>
          <a:p>
            <a:pPr marL="0" marR="0" indent="0" algn="l">
              <a:spcBef>
                <a:spcPts val="0"/>
              </a:spcBef>
              <a:spcAft>
                <a:spcPts val="0"/>
              </a:spcAft>
              <a:buNone/>
            </a:pPr>
            <a:r>
              <a:rPr lang="en-US" sz="1800" b="0" i="0" u="none" strike="noStrike" dirty="0">
                <a:solidFill>
                  <a:schemeClr val="bg1">
                    <a:lumMod val="50000"/>
                  </a:schemeClr>
                </a:solidFill>
                <a:effectLst/>
                <a:latin typeface="+mj-lt"/>
              </a:rPr>
              <a:t>Monterey, CA</a:t>
            </a:r>
          </a:p>
          <a:p>
            <a:pPr marL="0" marR="0" indent="0" algn="l">
              <a:spcBef>
                <a:spcPts val="0"/>
              </a:spcBef>
              <a:spcAft>
                <a:spcPts val="0"/>
              </a:spcAft>
              <a:buNone/>
            </a:pPr>
            <a:r>
              <a:rPr lang="en-US" sz="1800" b="0" i="0" u="sng" strike="noStrike" dirty="0">
                <a:solidFill>
                  <a:schemeClr val="bg1">
                    <a:lumMod val="50000"/>
                  </a:schemeClr>
                </a:solidFill>
                <a:effectLst/>
                <a:latin typeface="+mj-lt"/>
                <a:hlinkClick r:id="rId4" tooltip="https://youtu.be/i81rXzkkLhw">
                  <a:extLst>
                    <a:ext uri="{A12FA001-AC4F-418D-AE19-62706E023703}">
                      <ahyp:hlinkClr xmlns:ahyp="http://schemas.microsoft.com/office/drawing/2018/hyperlinkcolor" val="tx"/>
                    </a:ext>
                  </a:extLst>
                </a:hlinkClick>
              </a:rPr>
              <a:t>https://youtu.be/i81rXzkkLhw</a:t>
            </a:r>
            <a:endParaRPr lang="en-US" sz="1800" b="0" i="0" u="none" strike="noStrike" dirty="0">
              <a:solidFill>
                <a:schemeClr val="bg1">
                  <a:lumMod val="50000"/>
                </a:schemeClr>
              </a:solidFill>
              <a:effectLst/>
              <a:latin typeface="+mj-lt"/>
            </a:endParaRPr>
          </a:p>
          <a:p>
            <a:pPr marL="0" marR="0" indent="0" algn="l">
              <a:spcBef>
                <a:spcPts val="0"/>
              </a:spcBef>
              <a:spcAft>
                <a:spcPts val="0"/>
              </a:spcAft>
              <a:buNone/>
            </a:pPr>
            <a:endParaRPr lang="en-US" sz="1800" b="0" i="0" u="none" strike="noStrike" dirty="0">
              <a:solidFill>
                <a:schemeClr val="bg1">
                  <a:lumMod val="50000"/>
                </a:schemeClr>
              </a:solidFill>
              <a:effectLst/>
              <a:latin typeface="+mj-lt"/>
            </a:endParaRPr>
          </a:p>
          <a:p>
            <a:pPr marL="0" marR="0" indent="0" algn="l">
              <a:spcBef>
                <a:spcPts val="0"/>
              </a:spcBef>
              <a:spcAft>
                <a:spcPts val="0"/>
              </a:spcAft>
              <a:buNone/>
            </a:pPr>
            <a:r>
              <a:rPr lang="en-US" sz="1800" b="0" i="0" u="none" strike="noStrike" dirty="0">
                <a:solidFill>
                  <a:schemeClr val="bg1">
                    <a:lumMod val="50000"/>
                  </a:schemeClr>
                </a:solidFill>
                <a:effectLst/>
                <a:latin typeface="+mj-lt"/>
              </a:rPr>
              <a:t>Palos Verdes, CA</a:t>
            </a:r>
          </a:p>
          <a:p>
            <a:pPr marL="0" marR="0" indent="0" algn="l">
              <a:spcBef>
                <a:spcPts val="0"/>
              </a:spcBef>
              <a:spcAft>
                <a:spcPts val="0"/>
              </a:spcAft>
              <a:buNone/>
            </a:pPr>
            <a:r>
              <a:rPr lang="en-US" sz="1800" b="0" i="0" u="sng" strike="noStrike" dirty="0">
                <a:solidFill>
                  <a:schemeClr val="bg1">
                    <a:lumMod val="50000"/>
                  </a:schemeClr>
                </a:solidFill>
                <a:effectLst/>
                <a:latin typeface="+mj-lt"/>
                <a:hlinkClick r:id="rId5" tooltip="https://sea-trees.org/pages/palos-verdes-kelp">
                  <a:extLst>
                    <a:ext uri="{A12FA001-AC4F-418D-AE19-62706E023703}">
                      <ahyp:hlinkClr xmlns:ahyp="http://schemas.microsoft.com/office/drawing/2018/hyperlinkcolor" val="tx"/>
                    </a:ext>
                  </a:extLst>
                </a:hlinkClick>
              </a:rPr>
              <a:t>https://sea-trees.org/pages/palos-verdes-kelp</a:t>
            </a:r>
            <a:endParaRPr lang="en-US" sz="1800" b="0" i="0" u="none" strike="noStrike" dirty="0">
              <a:solidFill>
                <a:schemeClr val="bg1">
                  <a:lumMod val="50000"/>
                </a:schemeClr>
              </a:solidFill>
              <a:effectLst/>
              <a:latin typeface="+mj-lt"/>
            </a:endParaRPr>
          </a:p>
          <a:p>
            <a:pPr marL="0" marR="0" indent="0" algn="l">
              <a:spcBef>
                <a:spcPts val="0"/>
              </a:spcBef>
              <a:spcAft>
                <a:spcPts val="0"/>
              </a:spcAft>
              <a:buNone/>
            </a:pPr>
            <a:endParaRPr lang="en-US" sz="1800" b="0" i="0" u="none" strike="noStrike" dirty="0">
              <a:solidFill>
                <a:schemeClr val="bg1">
                  <a:lumMod val="50000"/>
                </a:schemeClr>
              </a:solidFill>
              <a:effectLst/>
              <a:latin typeface="+mj-lt"/>
            </a:endParaRPr>
          </a:p>
          <a:p>
            <a:pPr marL="0" marR="0" indent="0" algn="l">
              <a:spcBef>
                <a:spcPts val="0"/>
              </a:spcBef>
              <a:spcAft>
                <a:spcPts val="0"/>
              </a:spcAft>
              <a:buNone/>
            </a:pPr>
            <a:r>
              <a:rPr lang="en-US" sz="1800" b="0" i="0" u="none" strike="noStrike" dirty="0">
                <a:solidFill>
                  <a:schemeClr val="bg1">
                    <a:lumMod val="50000"/>
                  </a:schemeClr>
                </a:solidFill>
                <a:effectLst/>
                <a:latin typeface="+mj-lt"/>
              </a:rPr>
              <a:t>Maui, Hawaii</a:t>
            </a:r>
          </a:p>
          <a:p>
            <a:pPr marL="0" marR="0" indent="0" algn="l">
              <a:spcBef>
                <a:spcPts val="0"/>
              </a:spcBef>
              <a:spcAft>
                <a:spcPts val="0"/>
              </a:spcAft>
              <a:buNone/>
            </a:pPr>
            <a:r>
              <a:rPr lang="en-US" sz="1800" b="0" i="0" u="sng" strike="noStrike" dirty="0">
                <a:solidFill>
                  <a:schemeClr val="bg1">
                    <a:lumMod val="50000"/>
                  </a:schemeClr>
                </a:solidFill>
                <a:effectLst/>
                <a:latin typeface="+mj-lt"/>
                <a:hlinkClick r:id="rId6" tooltip="https://sea-trees.org/pages/project-waiwai">
                  <a:extLst>
                    <a:ext uri="{A12FA001-AC4F-418D-AE19-62706E023703}">
                      <ahyp:hlinkClr xmlns:ahyp="http://schemas.microsoft.com/office/drawing/2018/hyperlinkcolor" val="tx"/>
                    </a:ext>
                  </a:extLst>
                </a:hlinkClick>
              </a:rPr>
              <a:t>https://sea-trees.org/pages/project-waiwai</a:t>
            </a:r>
            <a:endParaRPr lang="en-US" sz="1800" b="0" i="0" u="none" strike="noStrike" dirty="0">
              <a:solidFill>
                <a:schemeClr val="bg1">
                  <a:lumMod val="50000"/>
                </a:schemeClr>
              </a:solidFill>
              <a:effectLst/>
              <a:latin typeface="+mj-lt"/>
            </a:endParaRPr>
          </a:p>
          <a:p>
            <a:pPr marL="0" marR="0" indent="0" algn="l">
              <a:spcBef>
                <a:spcPts val="0"/>
              </a:spcBef>
              <a:spcAft>
                <a:spcPts val="0"/>
              </a:spcAft>
              <a:buNone/>
            </a:pPr>
            <a:r>
              <a:rPr lang="en-US" sz="1800" b="0" i="0" u="none" strike="noStrike" dirty="0">
                <a:solidFill>
                  <a:schemeClr val="bg1">
                    <a:lumMod val="50000"/>
                  </a:schemeClr>
                </a:solidFill>
                <a:effectLst/>
                <a:latin typeface="Calibri" panose="020F0502020204030204" pitchFamily="34" charset="0"/>
              </a:rPr>
              <a:t> </a:t>
            </a:r>
          </a:p>
          <a:p>
            <a:pPr marL="0" marR="0" indent="0" algn="l">
              <a:spcBef>
                <a:spcPts val="0"/>
              </a:spcBef>
              <a:spcAft>
                <a:spcPts val="0"/>
              </a:spcAft>
              <a:buNone/>
            </a:pPr>
            <a:endParaRPr lang="en-US"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3495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p:cNvPicPr preferRelativeResize="0"/>
          <p:nvPr/>
        </p:nvPicPr>
        <p:blipFill rotWithShape="1">
          <a:blip r:embed="rId3">
            <a:alphaModFix/>
          </a:blip>
          <a:srcRect t="8690" b="8689"/>
          <a:stretch/>
        </p:blipFill>
        <p:spPr>
          <a:xfrm>
            <a:off x="0" y="0"/>
            <a:ext cx="12192000" cy="6858000"/>
          </a:xfrm>
          <a:prstGeom prst="rect">
            <a:avLst/>
          </a:prstGeom>
          <a:noFill/>
          <a:ln>
            <a:noFill/>
          </a:ln>
        </p:spPr>
      </p:pic>
      <p:sp>
        <p:nvSpPr>
          <p:cNvPr id="152" name="Google Shape;152;p28"/>
          <p:cNvSpPr/>
          <p:nvPr/>
        </p:nvSpPr>
        <p:spPr>
          <a:xfrm>
            <a:off x="0" y="2817157"/>
            <a:ext cx="12192000" cy="4040843"/>
          </a:xfrm>
          <a:prstGeom prst="rect">
            <a:avLst/>
          </a:prstGeom>
          <a:solidFill>
            <a:srgbClr val="053D57">
              <a:alpha val="89803"/>
            </a:srgbClr>
          </a:solidFill>
          <a:ln>
            <a:noFill/>
          </a:ln>
        </p:spPr>
        <p:txBody>
          <a:bodyPr spcFirstLastPara="1" wrap="square" lIns="60967" tIns="60967" rIns="60967" bIns="60967" anchor="ctr" anchorCtr="0">
            <a:noAutofit/>
          </a:bodyPr>
          <a:lstStyle/>
          <a:p>
            <a:endParaRPr sz="2400"/>
          </a:p>
        </p:txBody>
      </p:sp>
      <p:sp>
        <p:nvSpPr>
          <p:cNvPr id="153" name="Google Shape;153;p28"/>
          <p:cNvSpPr txBox="1"/>
          <p:nvPr/>
        </p:nvSpPr>
        <p:spPr>
          <a:xfrm>
            <a:off x="688149" y="892552"/>
            <a:ext cx="10820400" cy="1240981"/>
          </a:xfrm>
          <a:prstGeom prst="rect">
            <a:avLst/>
          </a:prstGeom>
          <a:noFill/>
          <a:ln>
            <a:noFill/>
          </a:ln>
        </p:spPr>
        <p:txBody>
          <a:bodyPr spcFirstLastPara="1" wrap="square" lIns="0" tIns="0" rIns="0" bIns="0" anchor="t" anchorCtr="0">
            <a:spAutoFit/>
          </a:bodyPr>
          <a:lstStyle/>
          <a:p>
            <a:pPr algn="ctr">
              <a:lnSpc>
                <a:spcPct val="125986"/>
              </a:lnSpc>
            </a:pPr>
            <a:r>
              <a:rPr lang="en" sz="3200" b="1">
                <a:solidFill>
                  <a:srgbClr val="F8FBFD"/>
                </a:solidFill>
                <a:latin typeface="Montserrat"/>
                <a:ea typeface="Montserrat"/>
                <a:cs typeface="Montserrat"/>
                <a:sym typeface="Montserrat"/>
              </a:rPr>
              <a:t>OCEAN ECOSYSTEMS ARE HIGHLY EFFECTIVE</a:t>
            </a:r>
            <a:endParaRPr sz="933"/>
          </a:p>
          <a:p>
            <a:pPr algn="ctr">
              <a:lnSpc>
                <a:spcPct val="125986"/>
              </a:lnSpc>
            </a:pPr>
            <a:r>
              <a:rPr lang="en" sz="3200" b="1">
                <a:solidFill>
                  <a:srgbClr val="F8FBFD"/>
                </a:solidFill>
                <a:latin typeface="Montserrat"/>
                <a:ea typeface="Montserrat"/>
                <a:cs typeface="Montserrat"/>
                <a:sym typeface="Montserrat"/>
              </a:rPr>
              <a:t>AT SEQUESTERING CARBON</a:t>
            </a:r>
            <a:endParaRPr sz="933"/>
          </a:p>
        </p:txBody>
      </p:sp>
      <p:grpSp>
        <p:nvGrpSpPr>
          <p:cNvPr id="154" name="Google Shape;154;p28"/>
          <p:cNvGrpSpPr/>
          <p:nvPr/>
        </p:nvGrpSpPr>
        <p:grpSpPr>
          <a:xfrm>
            <a:off x="332865" y="3121661"/>
            <a:ext cx="3635688" cy="2525952"/>
            <a:chOff x="0" y="-180975"/>
            <a:chExt cx="7271374" cy="5051900"/>
          </a:xfrm>
        </p:grpSpPr>
        <p:sp>
          <p:nvSpPr>
            <p:cNvPr id="155" name="Google Shape;155;p28"/>
            <p:cNvSpPr txBox="1"/>
            <p:nvPr/>
          </p:nvSpPr>
          <p:spPr>
            <a:xfrm>
              <a:off x="0" y="-180975"/>
              <a:ext cx="7271374" cy="2637002"/>
            </a:xfrm>
            <a:prstGeom prst="rect">
              <a:avLst/>
            </a:prstGeom>
            <a:noFill/>
            <a:ln>
              <a:noFill/>
            </a:ln>
          </p:spPr>
          <p:txBody>
            <a:bodyPr spcFirstLastPara="1" wrap="square" lIns="0" tIns="0" rIns="0" bIns="0" anchor="t" anchorCtr="0">
              <a:spAutoFit/>
            </a:bodyPr>
            <a:lstStyle/>
            <a:p>
              <a:pPr algn="ctr">
                <a:lnSpc>
                  <a:spcPct val="153009"/>
                </a:lnSpc>
              </a:pPr>
              <a:r>
                <a:rPr lang="en" sz="3600" b="1">
                  <a:solidFill>
                    <a:srgbClr val="F8FBFD"/>
                  </a:solidFill>
                  <a:latin typeface="Montserrat"/>
                  <a:ea typeface="Montserrat"/>
                  <a:cs typeface="Montserrat"/>
                  <a:sym typeface="Montserrat"/>
                </a:rPr>
                <a:t>5X</a:t>
              </a:r>
              <a:endParaRPr sz="933"/>
            </a:p>
            <a:p>
              <a:pPr>
                <a:lnSpc>
                  <a:spcPct val="153000"/>
                </a:lnSpc>
              </a:pPr>
              <a:r>
                <a:rPr lang="en" sz="2000" b="1">
                  <a:solidFill>
                    <a:srgbClr val="F8FBFD"/>
                  </a:solidFill>
                  <a:latin typeface="Montserrat"/>
                  <a:ea typeface="Montserrat"/>
                  <a:cs typeface="Montserrat"/>
                  <a:sym typeface="Montserrat"/>
                </a:rPr>
                <a:t>THE CARBON STORAGE</a:t>
              </a:r>
              <a:endParaRPr sz="933"/>
            </a:p>
          </p:txBody>
        </p:sp>
        <p:sp>
          <p:nvSpPr>
            <p:cNvPr id="156" name="Google Shape;156;p28"/>
            <p:cNvSpPr txBox="1"/>
            <p:nvPr/>
          </p:nvSpPr>
          <p:spPr>
            <a:xfrm>
              <a:off x="0" y="2654935"/>
              <a:ext cx="7271374" cy="2215990"/>
            </a:xfrm>
            <a:prstGeom prst="rect">
              <a:avLst/>
            </a:prstGeom>
            <a:noFill/>
            <a:ln>
              <a:noFill/>
            </a:ln>
          </p:spPr>
          <p:txBody>
            <a:bodyPr spcFirstLastPara="1" wrap="square" lIns="0" tIns="0" rIns="0" bIns="0" anchor="t" anchorCtr="0">
              <a:spAutoFit/>
            </a:bodyPr>
            <a:lstStyle/>
            <a:p>
              <a:pPr algn="ctr">
                <a:lnSpc>
                  <a:spcPct val="150020"/>
                </a:lnSpc>
              </a:pPr>
              <a:r>
                <a:rPr lang="en" sz="1600">
                  <a:solidFill>
                    <a:srgbClr val="F8FBFD"/>
                  </a:solidFill>
                  <a:latin typeface="Montserrat Light"/>
                  <a:ea typeface="Montserrat Light"/>
                  <a:cs typeface="Montserrat Light"/>
                  <a:sym typeface="Montserrat Light"/>
                </a:rPr>
                <a:t>Mangrove forests can store 5-10X more CO2 per hectare than tropical rainforests.</a:t>
              </a:r>
              <a:endParaRPr sz="933"/>
            </a:p>
          </p:txBody>
        </p:sp>
      </p:grpSp>
      <p:grpSp>
        <p:nvGrpSpPr>
          <p:cNvPr id="157" name="Google Shape;157;p28"/>
          <p:cNvGrpSpPr/>
          <p:nvPr/>
        </p:nvGrpSpPr>
        <p:grpSpPr>
          <a:xfrm>
            <a:off x="4324153" y="3121660"/>
            <a:ext cx="3548393" cy="2895284"/>
            <a:chOff x="0" y="-180975"/>
            <a:chExt cx="7096787" cy="5790566"/>
          </a:xfrm>
        </p:grpSpPr>
        <p:sp>
          <p:nvSpPr>
            <p:cNvPr id="158" name="Google Shape;158;p28"/>
            <p:cNvSpPr txBox="1"/>
            <p:nvPr/>
          </p:nvSpPr>
          <p:spPr>
            <a:xfrm>
              <a:off x="0" y="-180975"/>
              <a:ext cx="7096787" cy="2637003"/>
            </a:xfrm>
            <a:prstGeom prst="rect">
              <a:avLst/>
            </a:prstGeom>
            <a:noFill/>
            <a:ln>
              <a:noFill/>
            </a:ln>
          </p:spPr>
          <p:txBody>
            <a:bodyPr spcFirstLastPara="1" wrap="square" lIns="0" tIns="0" rIns="0" bIns="0" anchor="t" anchorCtr="0">
              <a:spAutoFit/>
            </a:bodyPr>
            <a:lstStyle/>
            <a:p>
              <a:pPr algn="ctr">
                <a:lnSpc>
                  <a:spcPct val="153009"/>
                </a:lnSpc>
              </a:pPr>
              <a:r>
                <a:rPr lang="en" sz="3600" b="1">
                  <a:solidFill>
                    <a:srgbClr val="F8FBFD"/>
                  </a:solidFill>
                  <a:latin typeface="Montserrat"/>
                  <a:ea typeface="Montserrat"/>
                  <a:cs typeface="Montserrat"/>
                  <a:sym typeface="Montserrat"/>
                </a:rPr>
                <a:t>90%</a:t>
              </a:r>
              <a:endParaRPr sz="933"/>
            </a:p>
            <a:p>
              <a:pPr algn="ctr">
                <a:lnSpc>
                  <a:spcPct val="153000"/>
                </a:lnSpc>
              </a:pPr>
              <a:r>
                <a:rPr lang="en" sz="2000" b="1">
                  <a:solidFill>
                    <a:srgbClr val="F8FBFD"/>
                  </a:solidFill>
                  <a:latin typeface="Montserrat"/>
                  <a:ea typeface="Montserrat"/>
                  <a:cs typeface="Montserrat"/>
                  <a:sym typeface="Montserrat"/>
                </a:rPr>
                <a:t>OF ALL CARBON</a:t>
              </a:r>
              <a:endParaRPr sz="933"/>
            </a:p>
          </p:txBody>
        </p:sp>
        <p:sp>
          <p:nvSpPr>
            <p:cNvPr id="159" name="Google Shape;159;p28"/>
            <p:cNvSpPr txBox="1"/>
            <p:nvPr/>
          </p:nvSpPr>
          <p:spPr>
            <a:xfrm>
              <a:off x="0" y="2654936"/>
              <a:ext cx="7096787" cy="2954655"/>
            </a:xfrm>
            <a:prstGeom prst="rect">
              <a:avLst/>
            </a:prstGeom>
            <a:noFill/>
            <a:ln>
              <a:noFill/>
            </a:ln>
          </p:spPr>
          <p:txBody>
            <a:bodyPr spcFirstLastPara="1" wrap="square" lIns="0" tIns="0" rIns="0" bIns="0" anchor="t" anchorCtr="0">
              <a:spAutoFit/>
            </a:bodyPr>
            <a:lstStyle/>
            <a:p>
              <a:pPr algn="ctr">
                <a:lnSpc>
                  <a:spcPct val="150020"/>
                </a:lnSpc>
              </a:pPr>
              <a:r>
                <a:rPr lang="en" sz="1600">
                  <a:solidFill>
                    <a:srgbClr val="F8FBFD"/>
                  </a:solidFill>
                  <a:latin typeface="Montserrat Light"/>
                  <a:ea typeface="Montserrat Light"/>
                  <a:cs typeface="Montserrat Light"/>
                  <a:sym typeface="Montserrat Light"/>
                </a:rPr>
                <a:t>In the global carbon cycle is stored in the ocean. This is where it should be sequestered to reverse climate change.</a:t>
              </a:r>
              <a:endParaRPr sz="933"/>
            </a:p>
          </p:txBody>
        </p:sp>
      </p:grpSp>
      <p:grpSp>
        <p:nvGrpSpPr>
          <p:cNvPr id="160" name="Google Shape;160;p28"/>
          <p:cNvGrpSpPr/>
          <p:nvPr/>
        </p:nvGrpSpPr>
        <p:grpSpPr>
          <a:xfrm>
            <a:off x="8228148" y="3121661"/>
            <a:ext cx="3548393" cy="3818227"/>
            <a:chOff x="0" y="-180975"/>
            <a:chExt cx="7096787" cy="7636454"/>
          </a:xfrm>
        </p:grpSpPr>
        <p:sp>
          <p:nvSpPr>
            <p:cNvPr id="161" name="Google Shape;161;p28"/>
            <p:cNvSpPr txBox="1"/>
            <p:nvPr/>
          </p:nvSpPr>
          <p:spPr>
            <a:xfrm>
              <a:off x="0" y="-180975"/>
              <a:ext cx="7096787" cy="2637004"/>
            </a:xfrm>
            <a:prstGeom prst="rect">
              <a:avLst/>
            </a:prstGeom>
            <a:noFill/>
            <a:ln>
              <a:noFill/>
            </a:ln>
          </p:spPr>
          <p:txBody>
            <a:bodyPr spcFirstLastPara="1" wrap="square" lIns="0" tIns="0" rIns="0" bIns="0" anchor="t" anchorCtr="0">
              <a:spAutoFit/>
            </a:bodyPr>
            <a:lstStyle/>
            <a:p>
              <a:pPr algn="ctr">
                <a:lnSpc>
                  <a:spcPct val="153009"/>
                </a:lnSpc>
              </a:pPr>
              <a:r>
                <a:rPr lang="en" sz="3600" b="1">
                  <a:solidFill>
                    <a:srgbClr val="F8FBFD"/>
                  </a:solidFill>
                  <a:latin typeface="Montserrat"/>
                  <a:ea typeface="Montserrat"/>
                  <a:cs typeface="Montserrat"/>
                  <a:sym typeface="Montserrat"/>
                </a:rPr>
                <a:t>KELP</a:t>
              </a:r>
              <a:endParaRPr sz="933"/>
            </a:p>
            <a:p>
              <a:pPr algn="ctr">
                <a:lnSpc>
                  <a:spcPct val="153000"/>
                </a:lnSpc>
              </a:pPr>
              <a:r>
                <a:rPr lang="en" sz="2000" b="1">
                  <a:solidFill>
                    <a:srgbClr val="F8FBFD"/>
                  </a:solidFill>
                  <a:latin typeface="Montserrat"/>
                  <a:ea typeface="Montserrat"/>
                  <a:cs typeface="Montserrat"/>
                  <a:sym typeface="Montserrat"/>
                </a:rPr>
                <a:t>FORESTS</a:t>
              </a:r>
              <a:endParaRPr sz="933"/>
            </a:p>
          </p:txBody>
        </p:sp>
        <p:sp>
          <p:nvSpPr>
            <p:cNvPr id="162" name="Google Shape;162;p28"/>
            <p:cNvSpPr txBox="1"/>
            <p:nvPr/>
          </p:nvSpPr>
          <p:spPr>
            <a:xfrm>
              <a:off x="0" y="2654935"/>
              <a:ext cx="7096787" cy="4800544"/>
            </a:xfrm>
            <a:prstGeom prst="rect">
              <a:avLst/>
            </a:prstGeom>
            <a:noFill/>
            <a:ln>
              <a:noFill/>
            </a:ln>
          </p:spPr>
          <p:txBody>
            <a:bodyPr spcFirstLastPara="1" wrap="square" lIns="0" tIns="0" rIns="0" bIns="0" anchor="t" anchorCtr="0">
              <a:spAutoFit/>
            </a:bodyPr>
            <a:lstStyle/>
            <a:p>
              <a:pPr algn="ctr">
                <a:lnSpc>
                  <a:spcPct val="150000"/>
                </a:lnSpc>
              </a:pPr>
              <a:r>
                <a:rPr lang="en" sz="1733">
                  <a:solidFill>
                    <a:srgbClr val="F8FBFD"/>
                  </a:solidFill>
                  <a:latin typeface="Montserrat Light"/>
                  <a:ea typeface="Montserrat Light"/>
                  <a:cs typeface="Montserrat Light"/>
                  <a:sym typeface="Montserrat Light"/>
                </a:rPr>
                <a:t>Globally, kelp forests sequester as much CO2 as the world’s mangroves. 10% of kelp breaks off and sinks into the deep ocean - sequestering the CO2 it contains.</a:t>
              </a:r>
              <a:endParaRPr sz="933"/>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r="7520" b="21986"/>
          <a:stretch/>
        </p:blipFill>
        <p:spPr>
          <a:xfrm>
            <a:off x="0" y="0"/>
            <a:ext cx="12192000" cy="6858000"/>
          </a:xfrm>
          <a:prstGeom prst="rect">
            <a:avLst/>
          </a:prstGeom>
          <a:noFill/>
          <a:ln>
            <a:noFill/>
          </a:ln>
        </p:spPr>
      </p:pic>
      <p:sp>
        <p:nvSpPr>
          <p:cNvPr id="130" name="Google Shape;130;p25"/>
          <p:cNvSpPr txBox="1"/>
          <p:nvPr/>
        </p:nvSpPr>
        <p:spPr>
          <a:xfrm>
            <a:off x="966178" y="1936509"/>
            <a:ext cx="10259645" cy="1661802"/>
          </a:xfrm>
          <a:prstGeom prst="rect">
            <a:avLst/>
          </a:prstGeom>
          <a:noFill/>
          <a:ln>
            <a:noFill/>
          </a:ln>
        </p:spPr>
        <p:txBody>
          <a:bodyPr spcFirstLastPara="1" wrap="square" lIns="0" tIns="0" rIns="0" bIns="0" anchor="t" anchorCtr="0">
            <a:spAutoFit/>
          </a:bodyPr>
          <a:lstStyle/>
          <a:p>
            <a:pPr algn="ctr">
              <a:lnSpc>
                <a:spcPct val="108000"/>
              </a:lnSpc>
            </a:pPr>
            <a:r>
              <a:rPr lang="en" sz="3333" b="1">
                <a:solidFill>
                  <a:srgbClr val="545454"/>
                </a:solidFill>
                <a:latin typeface="Montserrat"/>
                <a:ea typeface="Montserrat"/>
                <a:cs typeface="Montserrat"/>
                <a:sym typeface="Montserrat"/>
              </a:rPr>
              <a:t>THE OCEAN HAS THE SUPERPOWER </a:t>
            </a:r>
            <a:endParaRPr sz="933"/>
          </a:p>
          <a:p>
            <a:pPr algn="ctr">
              <a:lnSpc>
                <a:spcPct val="108000"/>
              </a:lnSpc>
            </a:pPr>
            <a:r>
              <a:rPr lang="en" sz="3333" b="1">
                <a:solidFill>
                  <a:srgbClr val="545454"/>
                </a:solidFill>
                <a:latin typeface="Montserrat"/>
                <a:ea typeface="Montserrat"/>
                <a:cs typeface="Montserrat"/>
                <a:sym typeface="Montserrat"/>
              </a:rPr>
              <a:t>TO REVERSE CLIMATE CHANGE</a:t>
            </a:r>
            <a:endParaRPr sz="933"/>
          </a:p>
          <a:p>
            <a:pPr algn="ctr">
              <a:lnSpc>
                <a:spcPct val="108000"/>
              </a:lnSpc>
            </a:pPr>
            <a:endParaRPr sz="3333" b="1">
              <a:solidFill>
                <a:srgbClr val="545454"/>
              </a:solidFill>
              <a:latin typeface="Montserrat"/>
              <a:ea typeface="Montserrat"/>
              <a:cs typeface="Montserrat"/>
              <a:sym typeface="Montserrat"/>
            </a:endParaRPr>
          </a:p>
        </p:txBody>
      </p:sp>
      <p:pic>
        <p:nvPicPr>
          <p:cNvPr id="131" name="Google Shape;131;p25"/>
          <p:cNvPicPr preferRelativeResize="0"/>
          <p:nvPr/>
        </p:nvPicPr>
        <p:blipFill rotWithShape="1">
          <a:blip r:embed="rId4">
            <a:alphaModFix/>
          </a:blip>
          <a:srcRect r="396" b="396"/>
          <a:stretch/>
        </p:blipFill>
        <p:spPr>
          <a:xfrm>
            <a:off x="4551598" y="590089"/>
            <a:ext cx="3088805" cy="958593"/>
          </a:xfrm>
          <a:prstGeom prst="rect">
            <a:avLst/>
          </a:prstGeom>
          <a:noFill/>
          <a:ln>
            <a:noFill/>
          </a:ln>
        </p:spPr>
      </p:pic>
      <p:sp>
        <p:nvSpPr>
          <p:cNvPr id="132" name="Google Shape;132;p25"/>
          <p:cNvSpPr txBox="1"/>
          <p:nvPr/>
        </p:nvSpPr>
        <p:spPr>
          <a:xfrm>
            <a:off x="1833751" y="5865300"/>
            <a:ext cx="8524500" cy="1096069"/>
          </a:xfrm>
          <a:prstGeom prst="rect">
            <a:avLst/>
          </a:prstGeom>
          <a:noFill/>
          <a:ln>
            <a:noFill/>
          </a:ln>
        </p:spPr>
        <p:txBody>
          <a:bodyPr spcFirstLastPara="1" wrap="square" lIns="0" tIns="0" rIns="0" bIns="0" anchor="t" anchorCtr="0">
            <a:spAutoFit/>
          </a:bodyPr>
          <a:lstStyle/>
          <a:p>
            <a:pPr algn="ctr">
              <a:lnSpc>
                <a:spcPct val="120007"/>
              </a:lnSpc>
            </a:pPr>
            <a:r>
              <a:rPr lang="en" sz="1733">
                <a:solidFill>
                  <a:srgbClr val="545454"/>
                </a:solidFill>
                <a:latin typeface="Montserrat Light"/>
                <a:ea typeface="Montserrat Light"/>
                <a:cs typeface="Montserrat Light"/>
                <a:sym typeface="Montserrat Light"/>
              </a:rPr>
              <a:t>www.sea-trees.org</a:t>
            </a:r>
            <a:endParaRPr sz="933"/>
          </a:p>
          <a:p>
            <a:pPr algn="ctr">
              <a:lnSpc>
                <a:spcPct val="120007"/>
              </a:lnSpc>
            </a:pPr>
            <a:r>
              <a:rPr lang="en" sz="1733">
                <a:solidFill>
                  <a:srgbClr val="545454"/>
                </a:solidFill>
                <a:latin typeface="Montserrat Light"/>
                <a:ea typeface="Montserrat Light"/>
                <a:cs typeface="Montserrat Light"/>
                <a:sym typeface="Montserrat Light"/>
              </a:rPr>
              <a:t>by 501c3 Non-Profit Sustainable Surf</a:t>
            </a:r>
            <a:endParaRPr sz="933"/>
          </a:p>
          <a:p>
            <a:pPr algn="ctr">
              <a:lnSpc>
                <a:spcPct val="171496"/>
              </a:lnSpc>
            </a:pPr>
            <a:endParaRPr sz="1733">
              <a:solidFill>
                <a:srgbClr val="545454"/>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107326</TotalTime>
  <Words>699</Words>
  <Application>Microsoft Macintosh PowerPoint</Application>
  <PresentationFormat>Widescreen</PresentationFormat>
  <Paragraphs>48</Paragraphs>
  <Slides>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Montserrat</vt:lpstr>
      <vt:lpstr>Montserrat Light</vt:lpstr>
      <vt:lpstr>Sweet Sans Pro</vt:lpstr>
      <vt:lpstr>Sweet Sans Pro Medium</vt:lpstr>
      <vt:lpstr>Office Theme</vt:lpstr>
      <vt:lpstr>PowerPoint Presentation</vt:lpstr>
      <vt:lpstr>THE BRAND ETHOS</vt:lpstr>
      <vt:lpstr>VERIFIED CLIMATE NEUTRAL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Brereton</dc:creator>
  <cp:lastModifiedBy>Nancy Simpson</cp:lastModifiedBy>
  <cp:revision>120</cp:revision>
  <cp:lastPrinted>2023-01-23T21:28:51Z</cp:lastPrinted>
  <dcterms:created xsi:type="dcterms:W3CDTF">2021-11-18T18:37:05Z</dcterms:created>
  <dcterms:modified xsi:type="dcterms:W3CDTF">2023-01-25T19:33:33Z</dcterms:modified>
</cp:coreProperties>
</file>